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Slab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font" Target="fonts/RobotoSlab-bold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488" y="2306955"/>
            <a:ext cx="4919305" cy="361569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/>
          <p:nvPr/>
        </p:nvSpPr>
        <p:spPr>
          <a:xfrm>
            <a:off x="6280190" y="1400379"/>
            <a:ext cx="7556400" cy="3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6150"/>
              <a:buFont typeface="Roboto Slab"/>
              <a:buNone/>
            </a:pPr>
            <a:r>
              <a:rPr b="0" i="0" lang="en-US" sz="5550" u="none" cap="none" strike="noStrik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Contativa Manager: A Solução Ideal para Gestão de Documentos</a:t>
            </a:r>
            <a:endParaRPr b="0" i="0" sz="5550" u="none" cap="none" strike="noStrike"/>
          </a:p>
        </p:txBody>
      </p:sp>
      <p:sp>
        <p:nvSpPr>
          <p:cNvPr id="51" name="Google Shape;51;p11"/>
          <p:cNvSpPr/>
          <p:nvPr/>
        </p:nvSpPr>
        <p:spPr>
          <a:xfrm>
            <a:off x="6280190" y="5159610"/>
            <a:ext cx="75564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Contativa Manager é um software inovador que resolve os problemas de organização de documentos, garantindo a eficiência do escritório Contativa Contabilidade.</a:t>
            </a:r>
            <a:endParaRPr b="0" i="0" sz="1750" u="none" cap="none" strike="noStrike"/>
          </a:p>
        </p:txBody>
      </p:sp>
      <p:sp>
        <p:nvSpPr>
          <p:cNvPr id="52" name="Google Shape;52;p11"/>
          <p:cNvSpPr/>
          <p:nvPr/>
        </p:nvSpPr>
        <p:spPr>
          <a:xfrm>
            <a:off x="6280190" y="6536169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r>
              <a:rPr b="0" i="1" lang="en-US" sz="175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Por: Alexandre Strechar do Nascimento &amp; Pedro Gnatta Sureck.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2"/>
          <p:cNvSpPr/>
          <p:nvPr/>
        </p:nvSpPr>
        <p:spPr>
          <a:xfrm>
            <a:off x="6280190" y="74390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4450"/>
              <a:buFont typeface="Roboto Slab"/>
              <a:buNone/>
            </a:pPr>
            <a:r>
              <a:rPr b="0" i="0" lang="en-US" sz="4450" u="none" cap="none" strike="noStrik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Necessidade de compra/venda do produto</a:t>
            </a:r>
            <a:endParaRPr b="0" i="0" sz="4450" u="none" cap="none" strike="noStrike"/>
          </a:p>
        </p:txBody>
      </p:sp>
      <p:sp>
        <p:nvSpPr>
          <p:cNvPr id="60" name="Google Shape;60;p12"/>
          <p:cNvSpPr/>
          <p:nvPr/>
        </p:nvSpPr>
        <p:spPr>
          <a:xfrm>
            <a:off x="6280190" y="275677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9EC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6465213" y="2841784"/>
            <a:ext cx="14025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2650"/>
              <a:buFont typeface="Roboto Slab"/>
              <a:buNone/>
            </a:pPr>
            <a:r>
              <a:rPr b="0" i="0" lang="en-US" sz="2650" u="none" cap="none" strike="noStrik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b="0" i="0" sz="2650" u="none" cap="none" strike="noStrike"/>
          </a:p>
        </p:txBody>
      </p:sp>
      <p:sp>
        <p:nvSpPr>
          <p:cNvPr id="62" name="Google Shape;62;p12"/>
          <p:cNvSpPr/>
          <p:nvPr/>
        </p:nvSpPr>
        <p:spPr>
          <a:xfrm>
            <a:off x="7017306" y="275677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Desorganização</a:t>
            </a:r>
            <a:endParaRPr b="0" i="0" sz="2200" u="none" cap="none" strike="noStrike"/>
          </a:p>
        </p:txBody>
      </p:sp>
      <p:sp>
        <p:nvSpPr>
          <p:cNvPr id="63" name="Google Shape;63;p12"/>
          <p:cNvSpPr/>
          <p:nvPr/>
        </p:nvSpPr>
        <p:spPr>
          <a:xfrm>
            <a:off x="7017306" y="3247192"/>
            <a:ext cx="2927747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A grande quantidade de arquivos dificulta a localização de informações importantes, prejudicando o fluxo de trabalho.</a:t>
            </a:r>
            <a:endParaRPr b="0" i="0" sz="1750" u="none" cap="none" strike="noStrike"/>
          </a:p>
        </p:txBody>
      </p:sp>
      <p:sp>
        <p:nvSpPr>
          <p:cNvPr id="64" name="Google Shape;64;p12"/>
          <p:cNvSpPr/>
          <p:nvPr/>
        </p:nvSpPr>
        <p:spPr>
          <a:xfrm>
            <a:off x="10171867" y="275677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9EC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10333077" y="2841784"/>
            <a:ext cx="187881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2650"/>
              <a:buFont typeface="Roboto Slab"/>
              <a:buNone/>
            </a:pPr>
            <a:r>
              <a:rPr b="0" i="0" lang="en-US" sz="2650" u="none" cap="none" strike="noStrik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b="0" i="0" sz="2650" u="none" cap="none" strike="noStrike"/>
          </a:p>
        </p:txBody>
      </p:sp>
      <p:sp>
        <p:nvSpPr>
          <p:cNvPr id="66" name="Google Shape;66;p12"/>
          <p:cNvSpPr/>
          <p:nvPr/>
        </p:nvSpPr>
        <p:spPr>
          <a:xfrm>
            <a:off x="10908983" y="275677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Perda de tempo</a:t>
            </a:r>
            <a:endParaRPr b="0" i="0" sz="2200" u="none" cap="none" strike="noStrike"/>
          </a:p>
        </p:txBody>
      </p:sp>
      <p:sp>
        <p:nvSpPr>
          <p:cNvPr id="67" name="Google Shape;67;p12"/>
          <p:cNvSpPr/>
          <p:nvPr/>
        </p:nvSpPr>
        <p:spPr>
          <a:xfrm>
            <a:off x="10908983" y="3247192"/>
            <a:ext cx="2927747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Buscar informações perdidas em meio a arquivos desorganizados consome tempo precioso que poderia ser utilizado em outras tarefas.</a:t>
            </a:r>
            <a:endParaRPr b="0" i="0" sz="1750" u="none" cap="none" strike="noStrike"/>
          </a:p>
        </p:txBody>
      </p:sp>
      <p:sp>
        <p:nvSpPr>
          <p:cNvPr id="68" name="Google Shape;68;p12"/>
          <p:cNvSpPr/>
          <p:nvPr/>
        </p:nvSpPr>
        <p:spPr>
          <a:xfrm>
            <a:off x="6280190" y="5906572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9EC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"/>
          <p:cNvSpPr/>
          <p:nvPr/>
        </p:nvSpPr>
        <p:spPr>
          <a:xfrm>
            <a:off x="6443424" y="5991582"/>
            <a:ext cx="18371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2650"/>
              <a:buFont typeface="Roboto Slab"/>
              <a:buNone/>
            </a:pPr>
            <a:r>
              <a:rPr b="0" i="0" lang="en-US" sz="2650" u="none" cap="none" strike="noStrik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b="0" i="0" sz="2650" u="none" cap="none" strike="noStrike"/>
          </a:p>
        </p:txBody>
      </p:sp>
      <p:sp>
        <p:nvSpPr>
          <p:cNvPr id="70" name="Google Shape;70;p12"/>
          <p:cNvSpPr/>
          <p:nvPr/>
        </p:nvSpPr>
        <p:spPr>
          <a:xfrm>
            <a:off x="7017306" y="590657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Problemas de </a:t>
            </a:r>
            <a:r>
              <a:rPr lang="en-US" sz="220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envío</a:t>
            </a:r>
            <a:endParaRPr b="0" i="0" sz="2200" u="none" cap="none" strike="noStrike"/>
          </a:p>
        </p:txBody>
      </p:sp>
      <p:sp>
        <p:nvSpPr>
          <p:cNvPr id="71" name="Google Shape;71;p12"/>
          <p:cNvSpPr/>
          <p:nvPr/>
        </p:nvSpPr>
        <p:spPr>
          <a:xfrm>
            <a:off x="7017306" y="6396990"/>
            <a:ext cx="681930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Encontrar os documentos certos para enviar aos clientes se torna uma tarefa desafiadora, atrasando prazos e prejudicando a imagem da empresa.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793790" y="2358509"/>
            <a:ext cx="801969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4450"/>
              <a:buFont typeface="Roboto Slab"/>
              <a:buNone/>
            </a:pPr>
            <a:r>
              <a:rPr b="0" i="0" lang="en-US" sz="4450" u="none" cap="none" strike="noStrik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Contativa Manager: A Solução</a:t>
            </a:r>
            <a:endParaRPr b="0" i="0" sz="4450" u="none" cap="none" strike="noStrike"/>
          </a:p>
        </p:txBody>
      </p:sp>
      <p:sp>
        <p:nvSpPr>
          <p:cNvPr id="78" name="Google Shape;78;p13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Eficiência</a:t>
            </a:r>
            <a:endParaRPr b="0" i="0" sz="2200" u="none" cap="none" strike="noStrike"/>
          </a:p>
        </p:txBody>
      </p:sp>
      <p:sp>
        <p:nvSpPr>
          <p:cNvPr id="79" name="Google Shape;79;p13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O Contativa Manager simplifica o gerenciamento de documentos, otimizando o tempo e os processos do escritório.</a:t>
            </a:r>
            <a:endParaRPr b="0" i="0" sz="1750" u="none" cap="none" strike="noStrike"/>
          </a:p>
        </p:txBody>
      </p:sp>
      <p:sp>
        <p:nvSpPr>
          <p:cNvPr id="80" name="Google Shape;80;p1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Organização</a:t>
            </a:r>
            <a:endParaRPr b="0" i="0" sz="2200" u="none" cap="none" strike="noStrike"/>
          </a:p>
        </p:txBody>
      </p:sp>
      <p:sp>
        <p:nvSpPr>
          <p:cNvPr id="81" name="Google Shape;81;p13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A ferramenta oferece um sistema de organização eficiente, garantindo que todos os arquivos estejam acessíveis de forma rápida e fácil.</a:t>
            </a:r>
            <a:endParaRPr b="0" i="0" sz="1750" u="none" cap="none" strike="noStrike"/>
          </a:p>
        </p:txBody>
      </p:sp>
      <p:sp>
        <p:nvSpPr>
          <p:cNvPr id="82" name="Google Shape;82;p13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Agilidade</a:t>
            </a:r>
            <a:endParaRPr b="0" i="0" sz="2200" u="none" cap="none" strike="noStrike"/>
          </a:p>
        </p:txBody>
      </p:sp>
      <p:sp>
        <p:nvSpPr>
          <p:cNvPr id="83" name="Google Shape;83;p13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A busca por informações se torna rápida e intuitiva, liberando tempo para focar em outras atividades e atender os clientes com mais qualidade.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9" name="Google Shape;8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/>
          <p:nvPr/>
        </p:nvSpPr>
        <p:spPr>
          <a:xfrm>
            <a:off x="6280190" y="899755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4450"/>
              <a:buFont typeface="Roboto Slab"/>
              <a:buNone/>
            </a:pPr>
            <a:r>
              <a:rPr b="0" i="0" lang="en-US" sz="4450" u="none" cap="none" strike="noStrik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Ideia central</a:t>
            </a:r>
            <a:endParaRPr b="0" i="0" sz="445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6280225" y="2046500"/>
            <a:ext cx="3664800" cy="3222000"/>
          </a:xfrm>
          <a:prstGeom prst="roundRect">
            <a:avLst>
              <a:gd fmla="val 1090" name="adj"/>
            </a:avLst>
          </a:prstGeom>
          <a:solidFill>
            <a:srgbClr val="E9EC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6507004" y="217551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Organização</a:t>
            </a:r>
            <a:endParaRPr b="0" i="0" sz="2200" u="none" cap="none" strike="noStrike"/>
          </a:p>
        </p:txBody>
      </p:sp>
      <p:sp>
        <p:nvSpPr>
          <p:cNvPr id="93" name="Google Shape;93;p14"/>
          <p:cNvSpPr/>
          <p:nvPr/>
        </p:nvSpPr>
        <p:spPr>
          <a:xfrm>
            <a:off x="6507004" y="2665928"/>
            <a:ext cx="3211235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O Contativa Manager é uma solução completa para organizar documentos e informações de forma eficiente, otimizando o tempo e os processos do escritório.</a:t>
            </a:r>
            <a:endParaRPr b="0" i="0" sz="1750" u="none" cap="none" strike="noStrike"/>
          </a:p>
        </p:txBody>
      </p:sp>
      <p:sp>
        <p:nvSpPr>
          <p:cNvPr id="94" name="Google Shape;94;p14"/>
          <p:cNvSpPr/>
          <p:nvPr/>
        </p:nvSpPr>
        <p:spPr>
          <a:xfrm>
            <a:off x="10171900" y="2046500"/>
            <a:ext cx="3664800" cy="3222000"/>
          </a:xfrm>
          <a:prstGeom prst="roundRect">
            <a:avLst>
              <a:gd fmla="val 1090" name="adj"/>
            </a:avLst>
          </a:prstGeom>
          <a:solidFill>
            <a:srgbClr val="E9EC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10398681" y="217551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Controle</a:t>
            </a:r>
            <a:endParaRPr b="0" i="0" sz="2200" u="none" cap="none" strike="noStrike"/>
          </a:p>
        </p:txBody>
      </p:sp>
      <p:sp>
        <p:nvSpPr>
          <p:cNvPr id="96" name="Google Shape;96;p14"/>
          <p:cNvSpPr/>
          <p:nvPr/>
        </p:nvSpPr>
        <p:spPr>
          <a:xfrm>
            <a:off x="10398681" y="2665928"/>
            <a:ext cx="3211235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O software oferece ferramentas que garantem o controle total sobre os documentos, facilitando o acesso e a gestão das informações relevantes para o escritório.</a:t>
            </a:r>
            <a:endParaRPr b="0" i="0" sz="1750" u="none" cap="none" strike="noStrike"/>
          </a:p>
        </p:txBody>
      </p:sp>
      <p:sp>
        <p:nvSpPr>
          <p:cNvPr id="97" name="Google Shape;97;p14"/>
          <p:cNvSpPr/>
          <p:nvPr/>
        </p:nvSpPr>
        <p:spPr>
          <a:xfrm>
            <a:off x="6280190" y="5394772"/>
            <a:ext cx="7556400" cy="2032800"/>
          </a:xfrm>
          <a:prstGeom prst="roundRect">
            <a:avLst>
              <a:gd fmla="val 1674" name="adj"/>
            </a:avLst>
          </a:prstGeom>
          <a:solidFill>
            <a:srgbClr val="E9EC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6507004" y="552378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2200"/>
              <a:buFont typeface="Roboto Slab"/>
              <a:buNone/>
            </a:pPr>
            <a:r>
              <a:rPr b="0" i="0" lang="en-US" sz="2200" u="none" cap="none" strike="noStrik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Eficiência</a:t>
            </a:r>
            <a:endParaRPr b="0" i="0" sz="2200" u="none" cap="none" strike="noStrike"/>
          </a:p>
        </p:txBody>
      </p:sp>
      <p:sp>
        <p:nvSpPr>
          <p:cNvPr id="99" name="Google Shape;99;p14"/>
          <p:cNvSpPr/>
          <p:nvPr/>
        </p:nvSpPr>
        <p:spPr>
          <a:xfrm>
            <a:off x="6507004" y="6014204"/>
            <a:ext cx="710279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Ao centralizar os documentos e informações, o Contativa Manager otimiza o fluxo de trabalho, permitindo que a equipe se concentre em tarefas mais estratégicas.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5" name="Google Shape;10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735449" y="577810"/>
            <a:ext cx="7673102" cy="13132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4100"/>
              <a:buFont typeface="Roboto Slab"/>
              <a:buNone/>
            </a:pPr>
            <a:r>
              <a:rPr b="0" i="0" lang="en-US" sz="4100" u="none" cap="none" strike="noStrik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Benefícios do Contativa Manager</a:t>
            </a:r>
            <a:endParaRPr b="0" i="0" sz="4100" u="none" cap="none" strike="noStrike"/>
          </a:p>
        </p:txBody>
      </p:sp>
      <p:pic>
        <p:nvPicPr>
          <p:cNvPr descr="preencoded.png" id="107" name="Google Shape;10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449" y="2206228"/>
            <a:ext cx="1050608" cy="168104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/>
          <p:nvPr/>
        </p:nvSpPr>
        <p:spPr>
          <a:xfrm>
            <a:off x="2101215" y="2416254"/>
            <a:ext cx="3458408" cy="328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2050"/>
              <a:buFont typeface="Roboto Slab"/>
              <a:buNone/>
            </a:pPr>
            <a:r>
              <a:rPr b="0" i="0" lang="en-US" sz="2050" u="none" cap="none" strike="noStrik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Fluxo de trabalho otimizado</a:t>
            </a:r>
            <a:endParaRPr b="0" i="0" sz="2050" u="none" cap="none" strike="noStrike"/>
          </a:p>
        </p:txBody>
      </p:sp>
      <p:sp>
        <p:nvSpPr>
          <p:cNvPr id="109" name="Google Shape;109;p15"/>
          <p:cNvSpPr/>
          <p:nvPr/>
        </p:nvSpPr>
        <p:spPr>
          <a:xfrm>
            <a:off x="2101215" y="2870478"/>
            <a:ext cx="6307336" cy="672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O sistema simplifica o acesso à informação, agilizando as operações e aumentando a produtividade do escritório.</a:t>
            </a:r>
            <a:endParaRPr b="0" i="0" sz="1650" u="none" cap="none" strike="noStrike"/>
          </a:p>
        </p:txBody>
      </p:sp>
      <p:pic>
        <p:nvPicPr>
          <p:cNvPr descr="preencoded.png" id="110" name="Google Shape;11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449" y="3887272"/>
            <a:ext cx="1050608" cy="188297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/>
          <p:nvPr/>
        </p:nvSpPr>
        <p:spPr>
          <a:xfrm>
            <a:off x="2101215" y="4097298"/>
            <a:ext cx="2626638" cy="328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2050"/>
              <a:buFont typeface="Roboto Slab"/>
              <a:buNone/>
            </a:pPr>
            <a:r>
              <a:rPr b="0" i="0" lang="en-US" sz="2050" u="none" cap="none" strike="noStrik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Tempo economizado</a:t>
            </a:r>
            <a:endParaRPr b="0" i="0" sz="2050" u="none" cap="none" strike="noStrike"/>
          </a:p>
        </p:txBody>
      </p:sp>
      <p:sp>
        <p:nvSpPr>
          <p:cNvPr id="112" name="Google Shape;112;p15"/>
          <p:cNvSpPr/>
          <p:nvPr/>
        </p:nvSpPr>
        <p:spPr>
          <a:xfrm>
            <a:off x="2101215" y="4551521"/>
            <a:ext cx="6307336" cy="1008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A busca por documentos se torna mais rápida e eficiente, liberando tempo para o escritório focar em outras atividades e oferecer um serviço de alta qualidade aos clientes.</a:t>
            </a:r>
            <a:endParaRPr b="0" i="0" sz="1650" u="none" cap="none" strike="noStrike"/>
          </a:p>
        </p:txBody>
      </p:sp>
      <p:pic>
        <p:nvPicPr>
          <p:cNvPr descr="preencoded.png" id="113" name="Google Shape;11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449" y="5770245"/>
            <a:ext cx="1050608" cy="188297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/>
          <p:nvPr/>
        </p:nvSpPr>
        <p:spPr>
          <a:xfrm>
            <a:off x="2101215" y="5980271"/>
            <a:ext cx="2626638" cy="328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2050"/>
              <a:buFont typeface="Roboto Slab"/>
              <a:buNone/>
            </a:pPr>
            <a:r>
              <a:rPr b="0" i="0" lang="en-US" sz="2050" u="none" cap="none" strike="noStrik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Melhor controle</a:t>
            </a:r>
            <a:endParaRPr b="0" i="0" sz="2050" u="none" cap="none" strike="noStrike"/>
          </a:p>
        </p:txBody>
      </p:sp>
      <p:sp>
        <p:nvSpPr>
          <p:cNvPr id="115" name="Google Shape;115;p15"/>
          <p:cNvSpPr/>
          <p:nvPr/>
        </p:nvSpPr>
        <p:spPr>
          <a:xfrm>
            <a:off x="2101215" y="6434495"/>
            <a:ext cx="6307336" cy="1008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650"/>
              <a:buFont typeface="Roboto"/>
              <a:buNone/>
            </a:pPr>
            <a:r>
              <a:rPr b="0" i="0" lang="en-US" sz="165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Com o Contativa Manager, o escritório tem acesso completo às informações relevantes, facilitando o gerenciamento dos dados e garantindo a segurança das informações.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1" name="Google Shape;12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/>
          <p:nvPr/>
        </p:nvSpPr>
        <p:spPr>
          <a:xfrm>
            <a:off x="679252" y="685324"/>
            <a:ext cx="7785497" cy="12127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3800"/>
              <a:buFont typeface="Roboto Slab"/>
              <a:buNone/>
            </a:pPr>
            <a:r>
              <a:rPr b="0" i="0" lang="en-US" sz="3800" u="none" cap="none" strike="noStrik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Funcionalidades do Contativa Manager</a:t>
            </a:r>
            <a:endParaRPr b="0" i="0" sz="3800" u="none" cap="none" strike="noStrike"/>
          </a:p>
        </p:txBody>
      </p:sp>
      <p:sp>
        <p:nvSpPr>
          <p:cNvPr id="123" name="Google Shape;123;p16"/>
          <p:cNvSpPr/>
          <p:nvPr/>
        </p:nvSpPr>
        <p:spPr>
          <a:xfrm>
            <a:off x="679252" y="2189202"/>
            <a:ext cx="7785497" cy="5354955"/>
          </a:xfrm>
          <a:prstGeom prst="roundRect">
            <a:avLst>
              <a:gd fmla="val 544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686872" y="2196822"/>
            <a:ext cx="7770257" cy="117967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880943" y="2320885"/>
            <a:ext cx="3493175" cy="310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Cadastro de Usuários</a:t>
            </a:r>
            <a:endParaRPr b="0" i="0" sz="1500" u="none" cap="none" strike="noStrike"/>
          </a:p>
        </p:txBody>
      </p:sp>
      <p:sp>
        <p:nvSpPr>
          <p:cNvPr id="126" name="Google Shape;126;p16"/>
          <p:cNvSpPr/>
          <p:nvPr/>
        </p:nvSpPr>
        <p:spPr>
          <a:xfrm>
            <a:off x="4769882" y="2320885"/>
            <a:ext cx="3493175" cy="931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Gerenciamento de contas de acesso ao sistema, garantindo a segurança das informações.</a:t>
            </a:r>
            <a:endParaRPr b="0" i="0" sz="1500" u="none" cap="none" strike="noStrike"/>
          </a:p>
        </p:txBody>
      </p:sp>
      <p:sp>
        <p:nvSpPr>
          <p:cNvPr id="127" name="Google Shape;127;p16"/>
          <p:cNvSpPr/>
          <p:nvPr/>
        </p:nvSpPr>
        <p:spPr>
          <a:xfrm>
            <a:off x="686872" y="3376493"/>
            <a:ext cx="7770257" cy="117967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880943" y="3500557"/>
            <a:ext cx="3493175" cy="310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Cadastro de Empresas</a:t>
            </a:r>
            <a:endParaRPr b="0" i="0" sz="1500" u="none" cap="none" strike="noStrike"/>
          </a:p>
        </p:txBody>
      </p:sp>
      <p:sp>
        <p:nvSpPr>
          <p:cNvPr id="129" name="Google Shape;129;p16"/>
          <p:cNvSpPr/>
          <p:nvPr/>
        </p:nvSpPr>
        <p:spPr>
          <a:xfrm>
            <a:off x="4769882" y="3500557"/>
            <a:ext cx="3493175" cy="931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Organização completa das informações dos clientes, facilitando o acesso aos seus dados e documentos.</a:t>
            </a:r>
            <a:endParaRPr b="0" i="0" sz="1500" u="none" cap="none" strike="noStrike"/>
          </a:p>
        </p:txBody>
      </p:sp>
      <p:sp>
        <p:nvSpPr>
          <p:cNvPr id="130" name="Google Shape;130;p16"/>
          <p:cNvSpPr/>
          <p:nvPr/>
        </p:nvSpPr>
        <p:spPr>
          <a:xfrm>
            <a:off x="686872" y="4556165"/>
            <a:ext cx="7770257" cy="1490186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880943" y="4680228"/>
            <a:ext cx="3493175" cy="621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Inserção e Armazenamento de Documentos</a:t>
            </a:r>
            <a:endParaRPr b="0" i="0" sz="1500" u="none" cap="none" strike="noStrike"/>
          </a:p>
        </p:txBody>
      </p:sp>
      <p:sp>
        <p:nvSpPr>
          <p:cNvPr id="132" name="Google Shape;132;p16"/>
          <p:cNvSpPr/>
          <p:nvPr/>
        </p:nvSpPr>
        <p:spPr>
          <a:xfrm>
            <a:off x="4769882" y="4680228"/>
            <a:ext cx="3493175" cy="124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Gerenciamento centralizado dos documentos, com acesso rápido e seguro, garantindo a organização do arquivo.</a:t>
            </a:r>
            <a:endParaRPr b="0" i="0" sz="1500" u="none" cap="none" strike="noStrike"/>
          </a:p>
        </p:txBody>
      </p:sp>
      <p:sp>
        <p:nvSpPr>
          <p:cNvPr id="133" name="Google Shape;133;p16"/>
          <p:cNvSpPr/>
          <p:nvPr/>
        </p:nvSpPr>
        <p:spPr>
          <a:xfrm>
            <a:off x="686872" y="6046351"/>
            <a:ext cx="7770257" cy="1490186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880943" y="6170414"/>
            <a:ext cx="3493175" cy="310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Geração de Relatórios</a:t>
            </a:r>
            <a:endParaRPr b="0" i="0" sz="1500" u="none" cap="none" strike="noStrike"/>
          </a:p>
        </p:txBody>
      </p:sp>
      <p:sp>
        <p:nvSpPr>
          <p:cNvPr id="135" name="Google Shape;135;p16"/>
          <p:cNvSpPr/>
          <p:nvPr/>
        </p:nvSpPr>
        <p:spPr>
          <a:xfrm>
            <a:off x="4769882" y="6170414"/>
            <a:ext cx="3493175" cy="124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Criação de relatórios personalizados para análise de dados, facilitando a tomada de decisões e o controle da organização.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1" name="Google Shape;14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/>
          <p:nvPr/>
        </p:nvSpPr>
        <p:spPr>
          <a:xfrm>
            <a:off x="6160770" y="530543"/>
            <a:ext cx="4817031" cy="602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3750"/>
              <a:buFont typeface="Roboto Slab"/>
              <a:buNone/>
            </a:pPr>
            <a:r>
              <a:rPr b="0" i="0" lang="en-US" sz="3750" u="none" cap="none" strike="noStrik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Recursos adicionais</a:t>
            </a:r>
            <a:endParaRPr b="0" i="0" sz="3750" u="none" cap="none" strike="noStrike"/>
          </a:p>
        </p:txBody>
      </p:sp>
      <p:pic>
        <p:nvPicPr>
          <p:cNvPr descr="preencoded.png" id="143" name="Google Shape;14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0770" y="1421606"/>
            <a:ext cx="481608" cy="48160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/>
          <p:nvPr/>
        </p:nvSpPr>
        <p:spPr>
          <a:xfrm>
            <a:off x="6160770" y="2095857"/>
            <a:ext cx="2680097" cy="300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850"/>
              <a:buFont typeface="Roboto Slab"/>
              <a:buNone/>
            </a:pPr>
            <a:r>
              <a:rPr b="0" i="0" lang="en-US" sz="1850" u="none" cap="none" strike="noStrik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Inativação de cadastros</a:t>
            </a:r>
            <a:endParaRPr b="0" i="0" sz="1850" u="none" cap="none" strike="noStrike"/>
          </a:p>
        </p:txBody>
      </p:sp>
      <p:sp>
        <p:nvSpPr>
          <p:cNvPr id="145" name="Google Shape;145;p17"/>
          <p:cNvSpPr/>
          <p:nvPr/>
        </p:nvSpPr>
        <p:spPr>
          <a:xfrm>
            <a:off x="6160770" y="2512457"/>
            <a:ext cx="7795260" cy="616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Permite a desativação de empresas e documentos que não são mais necessários, mantendo a organização do sistema.</a:t>
            </a:r>
            <a:endParaRPr b="0" i="0" sz="1500" u="none" cap="none" strike="noStrike"/>
          </a:p>
        </p:txBody>
      </p:sp>
      <p:pic>
        <p:nvPicPr>
          <p:cNvPr descr="preencoded.png" id="146" name="Google Shape;14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0770" y="3706773"/>
            <a:ext cx="481608" cy="48160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/>
          <p:nvPr/>
        </p:nvSpPr>
        <p:spPr>
          <a:xfrm>
            <a:off x="6160770" y="4381024"/>
            <a:ext cx="2408515" cy="300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850"/>
              <a:buFont typeface="Roboto Slab"/>
              <a:buNone/>
            </a:pPr>
            <a:r>
              <a:rPr b="0" i="0" lang="en-US" sz="1850" u="none" cap="none" strike="noStrik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Ficha de empresas</a:t>
            </a:r>
            <a:endParaRPr b="0" i="0" sz="1850" u="none" cap="none" strike="noStrike"/>
          </a:p>
        </p:txBody>
      </p:sp>
      <p:sp>
        <p:nvSpPr>
          <p:cNvPr id="148" name="Google Shape;148;p17"/>
          <p:cNvSpPr/>
          <p:nvPr/>
        </p:nvSpPr>
        <p:spPr>
          <a:xfrm>
            <a:off x="6160770" y="4797623"/>
            <a:ext cx="7795260" cy="616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Criação de fichas detalhadas para cada empresa cliente, com informações relevantes para o escritório.</a:t>
            </a:r>
            <a:endParaRPr b="0" i="0" sz="1500" u="none" cap="none" strike="noStrike"/>
          </a:p>
        </p:txBody>
      </p:sp>
      <p:pic>
        <p:nvPicPr>
          <p:cNvPr descr="preencoded.png" id="149" name="Google Shape;14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60770" y="5991939"/>
            <a:ext cx="481608" cy="48160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/>
          <p:nvPr/>
        </p:nvSpPr>
        <p:spPr>
          <a:xfrm>
            <a:off x="6160770" y="6666190"/>
            <a:ext cx="2857143" cy="300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850"/>
              <a:buFont typeface="Roboto Slab"/>
              <a:buNone/>
            </a:pPr>
            <a:r>
              <a:rPr b="0" i="0" lang="en-US" sz="1850" u="none" cap="none" strike="noStrik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Gerenciamento de prazos</a:t>
            </a:r>
            <a:endParaRPr b="0" i="0" sz="1850" u="none" cap="none" strike="noStrike"/>
          </a:p>
        </p:txBody>
      </p:sp>
      <p:sp>
        <p:nvSpPr>
          <p:cNvPr id="151" name="Google Shape;151;p17"/>
          <p:cNvSpPr/>
          <p:nvPr/>
        </p:nvSpPr>
        <p:spPr>
          <a:xfrm>
            <a:off x="6160770" y="7082790"/>
            <a:ext cx="7795260" cy="616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Monitoramento de prazos de entrega de documentos, garantindo que o escritório cumpra as obrigações e evite atrasos.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7" name="Google Shape;15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257B8"/>
              </a:buClr>
              <a:buSzPts val="4450"/>
              <a:buFont typeface="Roboto Slab"/>
              <a:buNone/>
            </a:pPr>
            <a:r>
              <a:rPr b="0" i="0" lang="en-US" sz="4450" u="none" cap="none" strike="noStrik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Conclusão</a:t>
            </a:r>
            <a:endParaRPr b="0" i="0" sz="4450" u="none" cap="none" strike="noStrike"/>
          </a:p>
        </p:txBody>
      </p:sp>
      <p:sp>
        <p:nvSpPr>
          <p:cNvPr id="159" name="Google Shape;159;p18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O Contativa Manager é uma solução completa e eficiente para o gerenciamento de documentos, garantindo organização, controle e agilidade para o escritório Contativa Contabilidade.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